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12192000"/>
  <p:notesSz cx="6858000" cy="9144000"/>
  <p:embeddedFontLs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4" roundtripDataSignature="AMtx7miDG7BcgJs0mab1oD7Qx+ko6+Go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2" name="Google Shape;24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0" name="Google Shape;260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a356c4f40d_1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1" name="Google Shape;271;g2a356c4f40d_1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a356c4f40d_1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g2a356c4f40d_1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a356c4f40d_1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8" name="Google Shape;288;g2a356c4f40d_1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a34676e57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a34676e57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2a34676e574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a393c94d82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a393c94d82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2a393c94d82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9" name="Google Shape;31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3" name="Google Shape;34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a393c94d82_5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0" name="Google Shape;350;g2a393c94d82_5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a393c94d82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a393c94d82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2a393c94d82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2" name="Google Shape;36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0" name="Google Shape;23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3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4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4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4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4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2" name="Google Shape;132;p4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4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4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0" name="Google Shape;140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4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4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3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Relationship Id="rId4" Type="http://schemas.openxmlformats.org/officeDocument/2006/relationships/image" Target="../media/image8.png"/><Relationship Id="rId5" Type="http://schemas.openxmlformats.org/officeDocument/2006/relationships/image" Target="../media/image23.png"/><Relationship Id="rId6" Type="http://schemas.openxmlformats.org/officeDocument/2006/relationships/image" Target="../media/image15.png"/><Relationship Id="rId7" Type="http://schemas.openxmlformats.org/officeDocument/2006/relationships/image" Target="../media/image18.png"/><Relationship Id="rId8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"/>
          <p:cNvSpPr txBox="1"/>
          <p:nvPr/>
        </p:nvSpPr>
        <p:spPr>
          <a:xfrm>
            <a:off x="4314101" y="2351493"/>
            <a:ext cx="359104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7D5FFF"/>
                </a:solidFill>
                <a:latin typeface="Roboto"/>
                <a:ea typeface="Roboto"/>
                <a:cs typeface="Roboto"/>
                <a:sym typeface="Roboto"/>
              </a:rPr>
              <a:t>Focused</a:t>
            </a:r>
            <a:r>
              <a:rPr b="1" i="0" lang="en-US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Study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"/>
          <p:cNvSpPr txBox="1"/>
          <p:nvPr/>
        </p:nvSpPr>
        <p:spPr>
          <a:xfrm>
            <a:off x="5072322" y="4764047"/>
            <a:ext cx="204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Presentation by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"/>
          <p:cNvSpPr txBox="1"/>
          <p:nvPr/>
        </p:nvSpPr>
        <p:spPr>
          <a:xfrm>
            <a:off x="4943280" y="1816128"/>
            <a:ext cx="230543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CS673 – Software Engineering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"/>
          <p:cNvSpPr txBox="1"/>
          <p:nvPr/>
        </p:nvSpPr>
        <p:spPr>
          <a:xfrm>
            <a:off x="5477881" y="3333551"/>
            <a:ext cx="123623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(Iteration </a:t>
            </a: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0" i="0" lang="en-US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"/>
          <p:cNvSpPr txBox="1"/>
          <p:nvPr/>
        </p:nvSpPr>
        <p:spPr>
          <a:xfrm>
            <a:off x="5371281" y="5071824"/>
            <a:ext cx="1449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Siddhesh Dighe</a:t>
            </a:r>
            <a:endParaRPr b="1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Paridhi Talwar</a:t>
            </a:r>
            <a:endParaRPr b="1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Deepali</a:t>
            </a:r>
            <a:r>
              <a:rPr b="0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Chawla</a:t>
            </a:r>
            <a:endParaRPr b="1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Pushkar Gharat</a:t>
            </a:r>
            <a:endParaRPr b="1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Sai Ramya Devineni</a:t>
            </a:r>
            <a:endParaRPr b="1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Ayush Bhaliya </a:t>
            </a:r>
            <a:endParaRPr b="1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Supriya</a:t>
            </a:r>
            <a:endParaRPr b="1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1"/>
          <p:cNvSpPr txBox="1"/>
          <p:nvPr/>
        </p:nvSpPr>
        <p:spPr>
          <a:xfrm>
            <a:off x="5472271" y="1636406"/>
            <a:ext cx="1247457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Term Project for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0"/>
          <p:cNvSpPr txBox="1"/>
          <p:nvPr/>
        </p:nvSpPr>
        <p:spPr>
          <a:xfrm>
            <a:off x="460690" y="328068"/>
            <a:ext cx="3901905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Software Architecture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7371" y="776014"/>
            <a:ext cx="9651734" cy="5753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2"/>
          <p:cNvSpPr txBox="1"/>
          <p:nvPr/>
        </p:nvSpPr>
        <p:spPr>
          <a:xfrm>
            <a:off x="460703" y="328075"/>
            <a:ext cx="516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Structure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2"/>
          <p:cNvSpPr txBox="1"/>
          <p:nvPr/>
        </p:nvSpPr>
        <p:spPr>
          <a:xfrm>
            <a:off x="2365524" y="2447525"/>
            <a:ext cx="1100100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Backend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2"/>
          <p:cNvSpPr txBox="1"/>
          <p:nvPr/>
        </p:nvSpPr>
        <p:spPr>
          <a:xfrm>
            <a:off x="10809481" y="2504148"/>
            <a:ext cx="1100100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Frontend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2"/>
          <p:cNvSpPr txBox="1"/>
          <p:nvPr/>
        </p:nvSpPr>
        <p:spPr>
          <a:xfrm>
            <a:off x="534256" y="4782304"/>
            <a:ext cx="1401284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9778" y="914234"/>
            <a:ext cx="3530249" cy="1512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86150" y="2911675"/>
            <a:ext cx="2520055" cy="3741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80692" y="328075"/>
            <a:ext cx="2901689" cy="5896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4490" y="1192361"/>
            <a:ext cx="5855001" cy="182254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/>
        </p:nvSpPr>
        <p:spPr>
          <a:xfrm>
            <a:off x="460703" y="328075"/>
            <a:ext cx="5168400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Refactoring Examples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12378" y="3151711"/>
            <a:ext cx="9132914" cy="313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4"/>
          <p:cNvSpPr txBox="1"/>
          <p:nvPr/>
        </p:nvSpPr>
        <p:spPr>
          <a:xfrm>
            <a:off x="460690" y="328068"/>
            <a:ext cx="123623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Testing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4"/>
          <p:cNvSpPr txBox="1"/>
          <p:nvPr/>
        </p:nvSpPr>
        <p:spPr>
          <a:xfrm>
            <a:off x="742819" y="1765631"/>
            <a:ext cx="420321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Unit Tests</a:t>
            </a:r>
            <a:b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Each member is responsible for adding unit tests for the features.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4"/>
          <p:cNvSpPr txBox="1"/>
          <p:nvPr/>
        </p:nvSpPr>
        <p:spPr>
          <a:xfrm>
            <a:off x="742819" y="1206403"/>
            <a:ext cx="95410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Manual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4"/>
          <p:cNvSpPr txBox="1"/>
          <p:nvPr/>
        </p:nvSpPr>
        <p:spPr>
          <a:xfrm>
            <a:off x="742819" y="2690336"/>
            <a:ext cx="420321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UI Tests</a:t>
            </a:r>
            <a:b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We would use Cypress for testing applications user interface.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4"/>
          <p:cNvSpPr txBox="1"/>
          <p:nvPr/>
        </p:nvSpPr>
        <p:spPr>
          <a:xfrm>
            <a:off x="742819" y="3680354"/>
            <a:ext cx="420321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Integration Tests</a:t>
            </a:r>
            <a:b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QA Leader would be responsible for adding integration tests.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4"/>
          <p:cNvSpPr txBox="1"/>
          <p:nvPr/>
        </p:nvSpPr>
        <p:spPr>
          <a:xfrm>
            <a:off x="5509100" y="1765631"/>
            <a:ext cx="420321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GitHub Action Tester</a:t>
            </a:r>
            <a:b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We’ll be using this tool for automatically running the test cases for each new pull request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4"/>
          <p:cNvSpPr txBox="1"/>
          <p:nvPr/>
        </p:nvSpPr>
        <p:spPr>
          <a:xfrm>
            <a:off x="5509100" y="1206403"/>
            <a:ext cx="133562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Automated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a356c4f40d_1_10"/>
          <p:cNvSpPr txBox="1"/>
          <p:nvPr/>
        </p:nvSpPr>
        <p:spPr>
          <a:xfrm>
            <a:off x="460690" y="328068"/>
            <a:ext cx="123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Testing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2a356c4f40d_1_10"/>
          <p:cNvSpPr txBox="1"/>
          <p:nvPr/>
        </p:nvSpPr>
        <p:spPr>
          <a:xfrm>
            <a:off x="742819" y="1765631"/>
            <a:ext cx="4203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9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Unit Tests</a:t>
            </a: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2a356c4f40d_1_10"/>
          <p:cNvSpPr txBox="1"/>
          <p:nvPr/>
        </p:nvSpPr>
        <p:spPr>
          <a:xfrm>
            <a:off x="742829" y="1206400"/>
            <a:ext cx="1634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Manual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6" name="Google Shape;276;g2a356c4f40d_1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7550" y="2294250"/>
            <a:ext cx="9070793" cy="425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a356c4f40d_1_21"/>
          <p:cNvSpPr txBox="1"/>
          <p:nvPr/>
        </p:nvSpPr>
        <p:spPr>
          <a:xfrm>
            <a:off x="460690" y="328068"/>
            <a:ext cx="123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Testing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2a356c4f40d_1_21"/>
          <p:cNvSpPr txBox="1"/>
          <p:nvPr/>
        </p:nvSpPr>
        <p:spPr>
          <a:xfrm>
            <a:off x="742819" y="1765631"/>
            <a:ext cx="4203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9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U</a:t>
            </a:r>
            <a:r>
              <a:rPr b="1" lang="en-US" sz="1900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I </a:t>
            </a:r>
            <a:r>
              <a:rPr b="1" i="0" lang="en-US" sz="19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Tests</a:t>
            </a: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2a356c4f40d_1_21"/>
          <p:cNvSpPr txBox="1"/>
          <p:nvPr/>
        </p:nvSpPr>
        <p:spPr>
          <a:xfrm>
            <a:off x="742829" y="1206400"/>
            <a:ext cx="1634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Manual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4" name="Google Shape;284;g2a356c4f40d_1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1961" y="2590100"/>
            <a:ext cx="6155539" cy="383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g2a356c4f40d_1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925" y="2658375"/>
            <a:ext cx="5627277" cy="369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a356c4f40d_1_30"/>
          <p:cNvSpPr txBox="1"/>
          <p:nvPr/>
        </p:nvSpPr>
        <p:spPr>
          <a:xfrm>
            <a:off x="460690" y="328068"/>
            <a:ext cx="123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Testing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g2a356c4f40d_1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900" y="917625"/>
            <a:ext cx="9356125" cy="55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/>
          <p:nvPr/>
        </p:nvSpPr>
        <p:spPr>
          <a:xfrm>
            <a:off x="143313" y="389712"/>
            <a:ext cx="3141892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Test Case Examples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7" name="Google Shape;29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5326" y="1252189"/>
            <a:ext cx="2517866" cy="3737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86824" y="151323"/>
            <a:ext cx="6945681" cy="3277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75644" y="3605745"/>
            <a:ext cx="6768040" cy="3134077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3"/>
          <p:cNvSpPr txBox="1"/>
          <p:nvPr/>
        </p:nvSpPr>
        <p:spPr>
          <a:xfrm>
            <a:off x="10417996" y="1176075"/>
            <a:ext cx="1401284" cy="8309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Educational Video Feed Test cases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33"/>
          <p:cNvSpPr txBox="1"/>
          <p:nvPr/>
        </p:nvSpPr>
        <p:spPr>
          <a:xfrm>
            <a:off x="10417996" y="4435492"/>
            <a:ext cx="1401284" cy="584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Search Page Test cases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a34676e574_0_0"/>
          <p:cNvSpPr txBox="1"/>
          <p:nvPr/>
        </p:nvSpPr>
        <p:spPr>
          <a:xfrm>
            <a:off x="384338" y="369462"/>
            <a:ext cx="314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Security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8" name="Google Shape;308;g2a34676e57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2850" y="1308700"/>
            <a:ext cx="6852301" cy="4429899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g2a34676e574_0_0"/>
          <p:cNvSpPr txBox="1"/>
          <p:nvPr/>
        </p:nvSpPr>
        <p:spPr>
          <a:xfrm>
            <a:off x="384342" y="1308701"/>
            <a:ext cx="420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We are using </a:t>
            </a:r>
            <a:r>
              <a:rPr b="1"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Google Authentication</a:t>
            </a: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Firebase Authentication</a:t>
            </a: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to allow users to access their accounts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a393c94d82_2_0"/>
          <p:cNvSpPr txBox="1"/>
          <p:nvPr/>
        </p:nvSpPr>
        <p:spPr>
          <a:xfrm>
            <a:off x="394100" y="1198950"/>
            <a:ext cx="117012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1)</a:t>
            </a:r>
            <a:r>
              <a:rPr lang="en-US" sz="2000"/>
              <a:t>Data Encryption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2)OAuth 2.0 Protocol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3)Secure Token Management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4)API Security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5)Continuous Security Monitoring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316" name="Google Shape;316;g2a393c94d82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8500" y="235178"/>
            <a:ext cx="4121226" cy="412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"/>
          <p:cNvSpPr txBox="1"/>
          <p:nvPr/>
        </p:nvSpPr>
        <p:spPr>
          <a:xfrm>
            <a:off x="4914426" y="837619"/>
            <a:ext cx="236314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Team Members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"/>
          <p:cNvSpPr txBox="1"/>
          <p:nvPr/>
        </p:nvSpPr>
        <p:spPr>
          <a:xfrm>
            <a:off x="3474900" y="1554250"/>
            <a:ext cx="52422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Siddhesh Dighe</a:t>
            </a: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Team Leader</a:t>
            </a:r>
            <a:b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Paridhi Talwar</a:t>
            </a: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Requirement Leader </a:t>
            </a:r>
            <a:b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Deepali</a:t>
            </a: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Chawla</a:t>
            </a: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Configuration Leader</a:t>
            </a:r>
            <a:b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Pushkar Gharat</a:t>
            </a: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Design Implementation Leader</a:t>
            </a:r>
            <a:b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Sai Ramya Devineni</a:t>
            </a: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QA Leader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Supriya - </a:t>
            </a: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Backup QA Leader</a:t>
            </a:r>
            <a:b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Ayush Bhaliya</a:t>
            </a: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Security Leader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0"/>
          <p:cNvSpPr txBox="1"/>
          <p:nvPr/>
        </p:nvSpPr>
        <p:spPr>
          <a:xfrm>
            <a:off x="460690" y="328068"/>
            <a:ext cx="96532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Tools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2" name="Google Shape;32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0706" y="966508"/>
            <a:ext cx="690646" cy="690646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10"/>
          <p:cNvSpPr txBox="1"/>
          <p:nvPr/>
        </p:nvSpPr>
        <p:spPr>
          <a:xfrm>
            <a:off x="1354294" y="1133934"/>
            <a:ext cx="4203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We </a:t>
            </a: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u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sed JIRA for planning sprints and distributing tasks among team members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0"/>
          <p:cNvSpPr txBox="1"/>
          <p:nvPr/>
        </p:nvSpPr>
        <p:spPr>
          <a:xfrm>
            <a:off x="1354294" y="862580"/>
            <a:ext cx="420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JIRA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Visual Studio Code - Wikiversity" id="325" name="Google Shape;32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00694" y="966508"/>
            <a:ext cx="780699" cy="780699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10"/>
          <p:cNvSpPr txBox="1"/>
          <p:nvPr/>
        </p:nvSpPr>
        <p:spPr>
          <a:xfrm>
            <a:off x="7125717" y="1133934"/>
            <a:ext cx="420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We</a:t>
            </a: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used VSCode as the IDE for development since it provides extensions and plugins for both Python and React frameworks.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10"/>
          <p:cNvSpPr txBox="1"/>
          <p:nvPr/>
        </p:nvSpPr>
        <p:spPr>
          <a:xfrm>
            <a:off x="7125717" y="862580"/>
            <a:ext cx="420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VSCode</a:t>
            </a:r>
            <a:endParaRPr b="1" i="0" sz="1400" u="none" cap="none" strike="noStrike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10"/>
          <p:cNvSpPr txBox="1"/>
          <p:nvPr/>
        </p:nvSpPr>
        <p:spPr>
          <a:xfrm>
            <a:off x="3865854" y="2655516"/>
            <a:ext cx="4203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Git </a:t>
            </a: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is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our version control tool for maintaining the project</a:t>
            </a: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, we used git for issue tracking as well.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10"/>
          <p:cNvSpPr txBox="1"/>
          <p:nvPr/>
        </p:nvSpPr>
        <p:spPr>
          <a:xfrm>
            <a:off x="3865854" y="2384162"/>
            <a:ext cx="420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Git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00525" y="2309679"/>
            <a:ext cx="869057" cy="869057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10"/>
          <p:cNvSpPr txBox="1"/>
          <p:nvPr/>
        </p:nvSpPr>
        <p:spPr>
          <a:xfrm>
            <a:off x="460690" y="3504024"/>
            <a:ext cx="281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GitHub Actions</a:t>
            </a:r>
            <a:endParaRPr b="0" i="0" sz="1800" u="none" cap="none" strike="noStrike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CodeQL - Visual Studio Marketplace" id="332" name="Google Shape;332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5427" y="4309211"/>
            <a:ext cx="671641" cy="671641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10"/>
          <p:cNvSpPr txBox="1"/>
          <p:nvPr/>
        </p:nvSpPr>
        <p:spPr>
          <a:xfrm>
            <a:off x="1546413" y="4457631"/>
            <a:ext cx="4203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SAST tool to help discover vulnerabilities across codebase, for both frontend and backend.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10"/>
          <p:cNvSpPr txBox="1"/>
          <p:nvPr/>
        </p:nvSpPr>
        <p:spPr>
          <a:xfrm>
            <a:off x="1546413" y="4186277"/>
            <a:ext cx="420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CodeQL</a:t>
            </a:r>
            <a:endParaRPr b="1" i="0" sz="1400" u="none" cap="none" strike="noStrike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Getting Started with GitHub Actions in Visual Studio - Visual Studio Blog" id="335" name="Google Shape;335;p10"/>
          <p:cNvPicPr preferRelativeResize="0"/>
          <p:nvPr/>
        </p:nvPicPr>
        <p:blipFill rotWithShape="1">
          <a:blip r:embed="rId7">
            <a:alphaModFix/>
          </a:blip>
          <a:srcRect b="36179" l="36861" r="41952" t="23952"/>
          <a:stretch/>
        </p:blipFill>
        <p:spPr>
          <a:xfrm>
            <a:off x="710711" y="5261139"/>
            <a:ext cx="712280" cy="754029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10"/>
          <p:cNvSpPr txBox="1"/>
          <p:nvPr/>
        </p:nvSpPr>
        <p:spPr>
          <a:xfrm>
            <a:off x="1506689" y="5618348"/>
            <a:ext cx="420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Would be used for automating the testing process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10"/>
          <p:cNvSpPr txBox="1"/>
          <p:nvPr/>
        </p:nvSpPr>
        <p:spPr>
          <a:xfrm>
            <a:off x="1506689" y="5346994"/>
            <a:ext cx="420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GitHub Action Tester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8" name="Google Shape;338;p1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29065" y="4689469"/>
            <a:ext cx="965325" cy="96532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10"/>
          <p:cNvSpPr txBox="1"/>
          <p:nvPr/>
        </p:nvSpPr>
        <p:spPr>
          <a:xfrm>
            <a:off x="6759585" y="4798475"/>
            <a:ext cx="420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Dependency Review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10"/>
          <p:cNvSpPr txBox="1"/>
          <p:nvPr/>
        </p:nvSpPr>
        <p:spPr>
          <a:xfrm>
            <a:off x="6759585" y="5069966"/>
            <a:ext cx="4203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Continuously checking the code for vulnerabilities in the libraries/functions imported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1"/>
          <p:cNvSpPr txBox="1"/>
          <p:nvPr/>
        </p:nvSpPr>
        <p:spPr>
          <a:xfrm>
            <a:off x="460792" y="328075"/>
            <a:ext cx="989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Github Actions in Action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6" name="Google Shape;346;p11"/>
          <p:cNvPicPr preferRelativeResize="0"/>
          <p:nvPr/>
        </p:nvPicPr>
        <p:blipFill rotWithShape="1">
          <a:blip r:embed="rId3">
            <a:alphaModFix/>
          </a:blip>
          <a:srcRect b="0" l="0" r="40248" t="0"/>
          <a:stretch/>
        </p:blipFill>
        <p:spPr>
          <a:xfrm>
            <a:off x="5616675" y="1325775"/>
            <a:ext cx="5023677" cy="44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075" y="2545800"/>
            <a:ext cx="4355850" cy="137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a393c94d82_5_0"/>
          <p:cNvSpPr txBox="1"/>
          <p:nvPr/>
        </p:nvSpPr>
        <p:spPr>
          <a:xfrm>
            <a:off x="460792" y="328075"/>
            <a:ext cx="989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Github Actions in Action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3" name="Google Shape;353;g2a393c94d82_5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650" y="893000"/>
            <a:ext cx="10152310" cy="576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a393c94d82_1_1"/>
          <p:cNvSpPr txBox="1"/>
          <p:nvPr/>
        </p:nvSpPr>
        <p:spPr>
          <a:xfrm>
            <a:off x="1027242" y="2573625"/>
            <a:ext cx="98940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5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0" i="0" sz="4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5"/>
          <p:cNvSpPr txBox="1"/>
          <p:nvPr/>
        </p:nvSpPr>
        <p:spPr>
          <a:xfrm>
            <a:off x="4771759" y="2721114"/>
            <a:ext cx="264848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7D5FFF"/>
                </a:solidFill>
                <a:latin typeface="Roboto"/>
                <a:ea typeface="Roboto"/>
                <a:cs typeface="Roboto"/>
                <a:sym typeface="Roboto"/>
              </a:rPr>
              <a:t>Thank</a:t>
            </a:r>
            <a:r>
              <a:rPr b="1" i="0" lang="en-US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"/>
          <p:cNvSpPr txBox="1"/>
          <p:nvPr/>
        </p:nvSpPr>
        <p:spPr>
          <a:xfrm>
            <a:off x="460690" y="328068"/>
            <a:ext cx="348524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What is Focused Study?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6"/>
          <p:cNvSpPr txBox="1"/>
          <p:nvPr/>
        </p:nvSpPr>
        <p:spPr>
          <a:xfrm>
            <a:off x="460690" y="1121721"/>
            <a:ext cx="518625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It’s a web app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that aims to solve the issue of distractions and declining attention spans when it comes to learning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6"/>
          <p:cNvSpPr txBox="1"/>
          <p:nvPr/>
        </p:nvSpPr>
        <p:spPr>
          <a:xfrm>
            <a:off x="635194" y="2353857"/>
            <a:ext cx="281300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Distraction-Free Learning</a:t>
            </a:r>
            <a:endParaRPr b="0" i="0" sz="1600" u="none" cap="none" strike="noStrike">
              <a:solidFill>
                <a:srgbClr val="7158E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6"/>
          <p:cNvSpPr txBox="1"/>
          <p:nvPr/>
        </p:nvSpPr>
        <p:spPr>
          <a:xfrm>
            <a:off x="635194" y="2762789"/>
            <a:ext cx="31410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User’s can search for educational videos using a 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single search bar on Home 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6"/>
          <p:cNvSpPr txBox="1"/>
          <p:nvPr/>
        </p:nvSpPr>
        <p:spPr>
          <a:xfrm>
            <a:off x="635194" y="3805928"/>
            <a:ext cx="3141069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Each 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video is selected based on multiple factors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like best comments, likes-dislike ratio, views</a:t>
            </a:r>
            <a:endParaRPr b="1" i="0" sz="1400" u="none" cap="none" strike="noStrike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6"/>
          <p:cNvSpPr txBox="1"/>
          <p:nvPr/>
        </p:nvSpPr>
        <p:spPr>
          <a:xfrm>
            <a:off x="4293202" y="2353857"/>
            <a:ext cx="281300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Gamification</a:t>
            </a:r>
            <a:endParaRPr b="0" i="0" sz="1600" u="none" cap="none" strike="noStrike">
              <a:solidFill>
                <a:srgbClr val="7158E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6"/>
          <p:cNvSpPr txBox="1"/>
          <p:nvPr/>
        </p:nvSpPr>
        <p:spPr>
          <a:xfrm>
            <a:off x="4293202" y="2762789"/>
            <a:ext cx="2341841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Rewarding users points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for staying focused on learning</a:t>
            </a:r>
            <a:endParaRPr b="1" i="0" sz="1400" u="none" cap="none" strike="noStrike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6"/>
          <p:cNvSpPr txBox="1"/>
          <p:nvPr/>
        </p:nvSpPr>
        <p:spPr>
          <a:xfrm>
            <a:off x="4293201" y="3805928"/>
            <a:ext cx="3486587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These 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points can be used to watch more entertainment-focused videos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aligned to users hobbies &amp; interests.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6"/>
          <p:cNvSpPr txBox="1"/>
          <p:nvPr/>
        </p:nvSpPr>
        <p:spPr>
          <a:xfrm>
            <a:off x="8296727" y="2355403"/>
            <a:ext cx="281300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Analytics Dashboard</a:t>
            </a:r>
            <a:endParaRPr b="0" i="0" sz="1600" u="none" cap="none" strike="noStrike">
              <a:solidFill>
                <a:srgbClr val="7158E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6"/>
          <p:cNvSpPr txBox="1"/>
          <p:nvPr/>
        </p:nvSpPr>
        <p:spPr>
          <a:xfrm>
            <a:off x="8296727" y="2764335"/>
            <a:ext cx="2610577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Providing 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insights on users attention span and learning habits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/>
          <p:nvPr/>
        </p:nvSpPr>
        <p:spPr>
          <a:xfrm>
            <a:off x="460690" y="328068"/>
            <a:ext cx="173477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Tech Stack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3214" y="789733"/>
            <a:ext cx="9265571" cy="5594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/>
        </p:nvSpPr>
        <p:spPr>
          <a:xfrm>
            <a:off x="542883" y="471907"/>
            <a:ext cx="4111310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Functional Requirements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8"/>
          <p:cNvSpPr txBox="1"/>
          <p:nvPr/>
        </p:nvSpPr>
        <p:spPr>
          <a:xfrm>
            <a:off x="1841191" y="2008377"/>
            <a:ext cx="281300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Essential Requirements</a:t>
            </a:r>
            <a:endParaRPr b="0" i="0" sz="1600" u="none" cap="none" strike="noStrike">
              <a:solidFill>
                <a:srgbClr val="7158E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8"/>
          <p:cNvSpPr txBox="1"/>
          <p:nvPr/>
        </p:nvSpPr>
        <p:spPr>
          <a:xfrm>
            <a:off x="1841190" y="2571421"/>
            <a:ext cx="3299809" cy="2308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Search for Videos</a:t>
            </a:r>
            <a:endParaRPr/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Video-Watching Experience</a:t>
            </a:r>
            <a:endParaRPr/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Metrics</a:t>
            </a:r>
            <a:endParaRPr/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Comparing Watch History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8"/>
          <p:cNvSpPr txBox="1"/>
          <p:nvPr/>
        </p:nvSpPr>
        <p:spPr>
          <a:xfrm>
            <a:off x="7257975" y="2008377"/>
            <a:ext cx="281300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Desirable Requirements</a:t>
            </a:r>
            <a:endParaRPr b="0" i="0" sz="1600" u="none" cap="none" strike="noStrike">
              <a:solidFill>
                <a:srgbClr val="7158E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28"/>
          <p:cNvSpPr txBox="1"/>
          <p:nvPr/>
        </p:nvSpPr>
        <p:spPr>
          <a:xfrm>
            <a:off x="7014571" y="2571421"/>
            <a:ext cx="4602324" cy="1754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Authentication and Project Management</a:t>
            </a:r>
            <a:endParaRPr/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Entertainment feed to redeem points</a:t>
            </a:r>
            <a:endParaRPr/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Earn points by staying focused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/>
          <p:nvPr/>
        </p:nvSpPr>
        <p:spPr>
          <a:xfrm>
            <a:off x="542882" y="471907"/>
            <a:ext cx="5077081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Non-Functional Requirements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9"/>
          <p:cNvSpPr txBox="1"/>
          <p:nvPr/>
        </p:nvSpPr>
        <p:spPr>
          <a:xfrm>
            <a:off x="3809000" y="2153024"/>
            <a:ext cx="2813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Performance Requirements</a:t>
            </a:r>
            <a:endParaRPr b="0" i="0" sz="1600" u="none" cap="none" strike="noStrike">
              <a:solidFill>
                <a:srgbClr val="7158E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29"/>
          <p:cNvSpPr txBox="1"/>
          <p:nvPr/>
        </p:nvSpPr>
        <p:spPr>
          <a:xfrm>
            <a:off x="3491557" y="2637812"/>
            <a:ext cx="4550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Platform is smooth and seamless</a:t>
            </a:r>
            <a:endParaRPr/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Quick loading of the video</a:t>
            </a:r>
            <a:endParaRPr/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Able to handle multiple users at the same time.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"/>
          <p:cNvSpPr txBox="1"/>
          <p:nvPr/>
        </p:nvSpPr>
        <p:spPr>
          <a:xfrm>
            <a:off x="460690" y="328068"/>
            <a:ext cx="3057307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Wireframes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6107" y="356715"/>
            <a:ext cx="7017963" cy="3072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44517" y="3429000"/>
            <a:ext cx="6289699" cy="3131886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"/>
          <p:cNvSpPr txBox="1"/>
          <p:nvPr/>
        </p:nvSpPr>
        <p:spPr>
          <a:xfrm>
            <a:off x="544452" y="1366000"/>
            <a:ext cx="4203214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Low fidelity wireframes helped us 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visualize the flow of the app better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4"/>
          <p:cNvSpPr txBox="1"/>
          <p:nvPr/>
        </p:nvSpPr>
        <p:spPr>
          <a:xfrm>
            <a:off x="544452" y="2203898"/>
            <a:ext cx="4203214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It also 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helped us identify &amp; tackle some useability issues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before we started development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4"/>
          <p:cNvSpPr txBox="1"/>
          <p:nvPr/>
        </p:nvSpPr>
        <p:spPr>
          <a:xfrm>
            <a:off x="513039" y="3259743"/>
            <a:ext cx="4203214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Why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-US" sz="1600" u="none" cap="none" strike="noStrike">
                <a:solidFill>
                  <a:srgbClr val="7158E2"/>
                </a:solidFill>
                <a:latin typeface="Roboto"/>
                <a:ea typeface="Roboto"/>
                <a:cs typeface="Roboto"/>
                <a:sym typeface="Roboto"/>
              </a:rPr>
              <a:t>low fidelity wireframes?</a:t>
            </a:r>
            <a:endParaRPr b="1" i="0" sz="1600" u="none" cap="none" strike="noStrike">
              <a:solidFill>
                <a:srgbClr val="7158E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4"/>
          <p:cNvSpPr txBox="1"/>
          <p:nvPr/>
        </p:nvSpPr>
        <p:spPr>
          <a:xfrm>
            <a:off x="544452" y="3759309"/>
            <a:ext cx="4203214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Its 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easy modify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compared to high fidelity wireframes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"/>
          <p:cNvSpPr txBox="1"/>
          <p:nvPr/>
        </p:nvSpPr>
        <p:spPr>
          <a:xfrm>
            <a:off x="544452" y="4471763"/>
            <a:ext cx="4203214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Helped focus on the structure of the app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rather than more peculiar design details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 txBox="1"/>
          <p:nvPr/>
        </p:nvSpPr>
        <p:spPr>
          <a:xfrm>
            <a:off x="460690" y="328068"/>
            <a:ext cx="1954443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 Stories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5"/>
          <p:cNvSpPr txBox="1"/>
          <p:nvPr/>
        </p:nvSpPr>
        <p:spPr>
          <a:xfrm>
            <a:off x="544452" y="1366000"/>
            <a:ext cx="4203214" cy="7386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With help of the wireframes, we could write user stories which were 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more detailed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(down to each button on the screen)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5"/>
          <p:cNvSpPr txBox="1"/>
          <p:nvPr/>
        </p:nvSpPr>
        <p:spPr>
          <a:xfrm>
            <a:off x="544452" y="2486279"/>
            <a:ext cx="4203214" cy="7386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This won’t just help us make the task more easy to understand but it also </a:t>
            </a:r>
            <a:r>
              <a:rPr b="1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makes UI Testing easier</a:t>
            </a: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and more organized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5"/>
          <p:cNvSpPr txBox="1"/>
          <p:nvPr/>
        </p:nvSpPr>
        <p:spPr>
          <a:xfrm>
            <a:off x="460690" y="3446980"/>
            <a:ext cx="4597900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Once each user story was reviewed, we added them to the JIRA board so that we can track them </a:t>
            </a:r>
            <a:endParaRPr/>
          </a:p>
        </p:txBody>
      </p:sp>
      <p:pic>
        <p:nvPicPr>
          <p:cNvPr id="227" name="Google Shape;2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590" y="1366000"/>
            <a:ext cx="6753225" cy="408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"/>
          <p:cNvSpPr txBox="1"/>
          <p:nvPr/>
        </p:nvSpPr>
        <p:spPr>
          <a:xfrm>
            <a:off x="460690" y="328068"/>
            <a:ext cx="3901905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Class Diagram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4750" y="789700"/>
            <a:ext cx="7700550" cy="582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2023-09-28T04:00:58Z</dcterms:created>
  <dc:creator>Microsoft Office User</dc:creator>
</cp:coreProperties>
</file>